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E5B5-936B-AEDC-720E-8262C705C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3425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MECHNOVENT SERVICES PRIVATE LIMITED</a:t>
            </a:r>
            <a:endParaRPr lang="en-IN" sz="4400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6852-8967-6F71-D094-8CD461B1A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COMPANY CREDENTIAL REPORT</a:t>
            </a:r>
            <a:endParaRPr lang="en-IN" sz="3200" dirty="0">
              <a:solidFill>
                <a:srgbClr val="92D050"/>
              </a:solidFill>
            </a:endParaRPr>
          </a:p>
        </p:txBody>
      </p:sp>
      <p:pic>
        <p:nvPicPr>
          <p:cNvPr id="5" name="Picture 4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02FE26BA-9EDD-39DB-4F01-CEB862D6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406" y="0"/>
            <a:ext cx="37165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C08F-74F2-3DC4-AB87-B36796361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2000" b="1" dirty="0">
                <a:highlight>
                  <a:srgbClr val="DEA900"/>
                </a:highlight>
              </a:rPr>
              <a:t>For Business Enquiries:</a:t>
            </a:r>
            <a:br>
              <a:rPr lang="en-IN" sz="2000" dirty="0">
                <a:highlight>
                  <a:srgbClr val="DEA900"/>
                </a:highlight>
              </a:rPr>
            </a:br>
            <a:r>
              <a:rPr lang="en-IN" sz="2000" dirty="0" err="1"/>
              <a:t>Mechnovent</a:t>
            </a:r>
            <a:r>
              <a:rPr lang="en-IN" sz="2000" dirty="0"/>
              <a:t> Services </a:t>
            </a:r>
            <a:r>
              <a:rPr lang="en-IN" sz="2000" dirty="0" err="1"/>
              <a:t>Pvt.</a:t>
            </a:r>
            <a:r>
              <a:rPr lang="en-IN" sz="2000" dirty="0"/>
              <a:t> Ltd.</a:t>
            </a:r>
            <a:br>
              <a:rPr lang="en-IN" sz="2000" dirty="0"/>
            </a:br>
            <a:r>
              <a:rPr lang="en-IN" sz="2000" dirty="0"/>
              <a:t>Address: C/o Purna Chandra Hota , Narayan Niwas, 6573 </a:t>
            </a:r>
            <a:r>
              <a:rPr lang="en-IN" sz="2000" dirty="0" err="1"/>
              <a:t>Golgunda</a:t>
            </a:r>
            <a:r>
              <a:rPr lang="en-IN" sz="2000" dirty="0"/>
              <a:t>, Jagruti Vihar, Burla, Sambalpur, Odisha, 768020</a:t>
            </a:r>
            <a:br>
              <a:rPr lang="en-IN" sz="2000" dirty="0"/>
            </a:br>
            <a:r>
              <a:rPr lang="en-IN" sz="2000" dirty="0"/>
              <a:t>Email: mechnoventservicespvtltd@gmail.com</a:t>
            </a:r>
            <a:br>
              <a:rPr lang="en-IN" sz="2000" dirty="0"/>
            </a:br>
            <a:r>
              <a:rPr lang="en-IN" sz="2000" dirty="0"/>
              <a:t>Phone: 9439040923Top of Form</a:t>
            </a:r>
            <a:br>
              <a:rPr lang="en-IN" sz="2000" dirty="0"/>
            </a:b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04B58-A120-FC19-D8B1-95F873168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IN" sz="3600" b="1" dirty="0">
                <a:solidFill>
                  <a:srgbClr val="92D050"/>
                </a:solidFill>
              </a:rPr>
              <a:t>CONTACT INFORMATION</a:t>
            </a:r>
            <a:endParaRPr lang="en-IN" sz="3600" dirty="0">
              <a:solidFill>
                <a:srgbClr val="92D050"/>
              </a:solidFill>
            </a:endParaRPr>
          </a:p>
        </p:txBody>
      </p:sp>
      <p:pic>
        <p:nvPicPr>
          <p:cNvPr id="5" name="Picture 4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E9F88740-5DB8-A5E2-D51C-B3823F04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91" y="0"/>
            <a:ext cx="326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3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793C-7AC3-EE04-C566-F2971D0B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489" y="1789472"/>
            <a:ext cx="7177549" cy="526025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Name of the Company: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Mechnovent Services Pvt. Ltd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</a:rPr>
              <a:t>Registered Office Address: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C/O Purnachandra Hota , Narayan Niwas </a:t>
            </a:r>
            <a:r>
              <a:rPr lang="en-US" sz="1800" dirty="0" err="1"/>
              <a:t>Golgunda</a:t>
            </a:r>
            <a:r>
              <a:rPr lang="en-US" sz="1800" dirty="0"/>
              <a:t> Burla Sambalpur</a:t>
            </a: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</a:rPr>
              <a:t>Email: </a:t>
            </a:r>
            <a:r>
              <a:rPr lang="en-US" sz="1800" b="1" dirty="0" err="1"/>
              <a:t>mechnoventservicespvtltd@gmail,com</a:t>
            </a:r>
            <a:br>
              <a:rPr lang="en-US" sz="2400" b="1" dirty="0"/>
            </a:br>
            <a:r>
              <a:rPr lang="en-US" sz="2400" b="1" dirty="0">
                <a:solidFill>
                  <a:srgbClr val="FFC000"/>
                </a:solidFill>
              </a:rPr>
              <a:t>Contact No</a:t>
            </a:r>
            <a:r>
              <a:rPr lang="en-US" sz="1800" b="1" dirty="0">
                <a:solidFill>
                  <a:srgbClr val="FFC000"/>
                </a:solidFill>
              </a:rPr>
              <a:t>.: </a:t>
            </a:r>
            <a:r>
              <a:rPr lang="en-US" sz="1800" b="1" dirty="0"/>
              <a:t>9439040923,7008464893</a:t>
            </a: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</a:rPr>
              <a:t>Year of Establishment: </a:t>
            </a:r>
            <a:r>
              <a:rPr lang="en-US" sz="1800" b="1" dirty="0"/>
              <a:t>June 2025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Type of Organization: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Private Limited </a:t>
            </a: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</a:rPr>
              <a:t>CIN / GST / PAN No.: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U43900D2025PTC049483/</a:t>
            </a:r>
            <a:br>
              <a:rPr lang="en-US" sz="1800" dirty="0"/>
            </a:br>
            <a:r>
              <a:rPr lang="en-US" sz="1800" dirty="0"/>
              <a:t>21AATCM4591N1ZS/</a:t>
            </a:r>
            <a:br>
              <a:rPr lang="en-US" sz="1800" dirty="0"/>
            </a:br>
            <a:r>
              <a:rPr lang="en-US" sz="1800" dirty="0"/>
              <a:t>AATCM4591N</a:t>
            </a:r>
            <a:endParaRPr lang="en-IN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BF2E6-16E4-AC5B-93CE-883F58B3B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75304"/>
            <a:ext cx="5357600" cy="10520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COMPANY PROFILE</a:t>
            </a:r>
            <a:endParaRPr lang="en-IN" sz="4000" dirty="0">
              <a:solidFill>
                <a:srgbClr val="92D050"/>
              </a:solidFill>
            </a:endParaRPr>
          </a:p>
        </p:txBody>
      </p:sp>
      <p:pic>
        <p:nvPicPr>
          <p:cNvPr id="5" name="Picture 4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EB0D065F-72E1-9D02-3635-D42925CF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90" y="0"/>
            <a:ext cx="3841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69AC-1560-2B82-F595-E8E53C18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4664063" cy="10772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KEY PERSONS</a:t>
            </a:r>
            <a:endParaRPr lang="en-IN" sz="3600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9E74D3-2F54-EF49-A0B2-D578006A0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98428"/>
              </p:ext>
            </p:extLst>
          </p:nvPr>
        </p:nvGraphicFramePr>
        <p:xfrm>
          <a:off x="1022555" y="3228340"/>
          <a:ext cx="7561005" cy="2743200"/>
        </p:xfrm>
        <a:graphic>
          <a:graphicData uri="http://schemas.openxmlformats.org/drawingml/2006/table">
            <a:tbl>
              <a:tblPr/>
              <a:tblGrid>
                <a:gridCol w="1512201">
                  <a:extLst>
                    <a:ext uri="{9D8B030D-6E8A-4147-A177-3AD203B41FA5}">
                      <a16:colId xmlns:a16="http://schemas.microsoft.com/office/drawing/2014/main" val="2712271702"/>
                    </a:ext>
                  </a:extLst>
                </a:gridCol>
                <a:gridCol w="1512201">
                  <a:extLst>
                    <a:ext uri="{9D8B030D-6E8A-4147-A177-3AD203B41FA5}">
                      <a16:colId xmlns:a16="http://schemas.microsoft.com/office/drawing/2014/main" val="321970292"/>
                    </a:ext>
                  </a:extLst>
                </a:gridCol>
                <a:gridCol w="1512201">
                  <a:extLst>
                    <a:ext uri="{9D8B030D-6E8A-4147-A177-3AD203B41FA5}">
                      <a16:colId xmlns:a16="http://schemas.microsoft.com/office/drawing/2014/main" val="2605338889"/>
                    </a:ext>
                  </a:extLst>
                </a:gridCol>
                <a:gridCol w="1512201">
                  <a:extLst>
                    <a:ext uri="{9D8B030D-6E8A-4147-A177-3AD203B41FA5}">
                      <a16:colId xmlns:a16="http://schemas.microsoft.com/office/drawing/2014/main" val="247415978"/>
                    </a:ext>
                  </a:extLst>
                </a:gridCol>
                <a:gridCol w="1512201">
                  <a:extLst>
                    <a:ext uri="{9D8B030D-6E8A-4147-A177-3AD203B41FA5}">
                      <a16:colId xmlns:a16="http://schemas.microsoft.com/office/drawing/2014/main" val="19252576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Designation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Qualification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Experience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Contact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98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Mr. Abhilash Hota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Director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 err="1"/>
                        <a:t>B.Tech</a:t>
                      </a:r>
                      <a:r>
                        <a:rPr lang="en-IN" dirty="0"/>
                        <a:t> (Electrical </a:t>
                      </a:r>
                      <a:r>
                        <a:rPr lang="en-IN" dirty="0" err="1"/>
                        <a:t>engg</a:t>
                      </a:r>
                      <a:r>
                        <a:rPr lang="en-IN" dirty="0"/>
                        <a:t>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15 Years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9439040923/mechnoventservicespvtltd@gmail.com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6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Mrs. </a:t>
                      </a:r>
                      <a:r>
                        <a:rPr lang="en-IN" dirty="0" err="1"/>
                        <a:t>Barsharani</a:t>
                      </a:r>
                      <a:r>
                        <a:rPr lang="en-IN" dirty="0"/>
                        <a:t> Panigrahi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Director</a:t>
                      </a: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Msc</a:t>
                      </a:r>
                      <a:r>
                        <a:rPr lang="en-US" dirty="0"/>
                        <a:t> Chemistry Hons.</a:t>
                      </a: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3 Years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7008464893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034244"/>
                  </a:ext>
                </a:extLst>
              </a:tr>
            </a:tbl>
          </a:graphicData>
        </a:graphic>
      </p:graphicFrame>
      <p:pic>
        <p:nvPicPr>
          <p:cNvPr id="7" name="Picture 6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FEA6AD0E-9DCC-E3BC-E213-3C6E178E0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560" y="0"/>
            <a:ext cx="3608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4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A1A3-40C9-65C1-A931-E78AE4DD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Mechnovent Services Pvt. Ltd. is engaged in fabrication, erection , Electrical pole erection, Transformer Installation, Substation maintenance up to 33kv , Amc of Rice mill , Building material supply , Manpower supply of High skilled, skilled  &amp; semiskilled  </a:t>
            </a:r>
            <a:endParaRPr lang="en-IN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4755-6D16-E5F7-3FC1-CF16729A2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NATURE OF BUSINESS</a:t>
            </a:r>
            <a:endParaRPr lang="en-IN" sz="3600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08DBF-B961-AF33-CCF7-CCB3072F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522" y="-1"/>
            <a:ext cx="3254477" cy="67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6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6AB5-10D1-415D-6F18-57B8C7023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430979" cy="2268559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Erection Fabrication of steel structures.</a:t>
            </a:r>
            <a:br>
              <a:rPr lang="en-US" sz="2200" dirty="0"/>
            </a:br>
            <a:r>
              <a:rPr lang="en-US" sz="2200" dirty="0"/>
              <a:t>Pole Erection &amp; Installation Of Transformer</a:t>
            </a:r>
            <a:br>
              <a:rPr lang="en-US" sz="2200" dirty="0"/>
            </a:br>
            <a:r>
              <a:rPr lang="en-US" sz="2200" dirty="0"/>
              <a:t>Grid Maintenance up to 33 </a:t>
            </a:r>
            <a:r>
              <a:rPr lang="en-US" sz="2200" dirty="0" err="1"/>
              <a:t>kv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Equipment installation and Maintenance.</a:t>
            </a:r>
            <a:br>
              <a:rPr lang="en-US" sz="2200" dirty="0"/>
            </a:br>
            <a:r>
              <a:rPr lang="en-US" sz="2200" dirty="0"/>
              <a:t>Skilled Manpower supply.</a:t>
            </a:r>
            <a:br>
              <a:rPr lang="en-US" sz="2200" dirty="0"/>
            </a:br>
            <a:r>
              <a:rPr lang="en-US" sz="2200" dirty="0"/>
              <a:t>Material Supply (Industrial and Civil).</a:t>
            </a:r>
            <a:br>
              <a:rPr lang="en-US" sz="2200" dirty="0"/>
            </a:br>
            <a:br>
              <a:rPr lang="en-US" sz="22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IN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A8E6E-6660-4732-DF78-DBAF9D182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CORE COMPETENCIES</a:t>
            </a:r>
            <a:endParaRPr lang="en-IN" sz="3600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54A98-609A-B75D-6448-8861CC1B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90" y="-2"/>
            <a:ext cx="3264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2942-C1B9-E7C9-02C9-D27A59EB3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142" y="3106996"/>
            <a:ext cx="5948516" cy="2900514"/>
          </a:xfrm>
        </p:spPr>
        <p:txBody>
          <a:bodyPr>
            <a:normAutofit/>
          </a:bodyPr>
          <a:lstStyle/>
          <a:p>
            <a:r>
              <a:rPr lang="en-US" sz="3600" dirty="0"/>
              <a:t>ON GOING PROJECTS  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42F55-5277-EB85-B3BE-2ACF3EC3E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032" y="661456"/>
            <a:ext cx="4001729" cy="10493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MAJOR CLIENTS</a:t>
            </a:r>
            <a:endParaRPr lang="en-IN" sz="3600" dirty="0">
              <a:solidFill>
                <a:srgbClr val="92D050"/>
              </a:solidFill>
            </a:endParaRPr>
          </a:p>
        </p:txBody>
      </p:sp>
      <p:pic>
        <p:nvPicPr>
          <p:cNvPr id="5" name="Picture 4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13B1B352-674B-BE6F-1C6F-91BE3B15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645" y="0"/>
            <a:ext cx="3232355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D08E8F-0F9A-AE38-4C24-A18F861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6828"/>
              </p:ext>
            </p:extLst>
          </p:nvPr>
        </p:nvGraphicFramePr>
        <p:xfrm>
          <a:off x="2773363" y="3868420"/>
          <a:ext cx="83312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062944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70964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2761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15939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28115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AFBB30-A180-7E50-1C44-E11EB7CBA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97565"/>
              </p:ext>
            </p:extLst>
          </p:nvPr>
        </p:nvGraphicFramePr>
        <p:xfrm>
          <a:off x="1061884" y="3106995"/>
          <a:ext cx="833120" cy="259056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0590648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23833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01513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7969364"/>
                    </a:ext>
                  </a:extLst>
                </a:gridCol>
              </a:tblGrid>
              <a:tr h="259056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417562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EAB3F39-ED54-AEC6-1E89-8349E84A5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57280"/>
              </p:ext>
            </p:extLst>
          </p:nvPr>
        </p:nvGraphicFramePr>
        <p:xfrm>
          <a:off x="981824" y="3760265"/>
          <a:ext cx="7306770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28906" imgH="2006272" progId="Word.Document.12">
                  <p:embed/>
                </p:oleObj>
              </mc:Choice>
              <mc:Fallback>
                <p:oleObj name="Document" r:id="rId3" imgW="5728906" imgH="20062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824" y="3760265"/>
                        <a:ext cx="7306770" cy="28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05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6545-0ACC-1BCE-FD40-719882DC4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GST Registered.</a:t>
            </a:r>
            <a:br>
              <a:rPr lang="en-US" sz="2000" dirty="0"/>
            </a:br>
            <a:r>
              <a:rPr lang="en-US" sz="2000" dirty="0"/>
              <a:t>2. ISO 9001-2015 Certified.</a:t>
            </a:r>
            <a:br>
              <a:rPr lang="en-US" sz="2000" dirty="0"/>
            </a:br>
            <a:r>
              <a:rPr lang="en-US" sz="2000" dirty="0"/>
              <a:t>3 . MSME Registration done.</a:t>
            </a: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E010E-47D2-EF33-A876-2F7C9FEE9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CERTIFICATION AND REGISTRATION</a:t>
            </a:r>
            <a:endParaRPr lang="en-IN" sz="3600" dirty="0">
              <a:solidFill>
                <a:srgbClr val="92D050"/>
              </a:solidFill>
            </a:endParaRPr>
          </a:p>
        </p:txBody>
      </p:sp>
      <p:pic>
        <p:nvPicPr>
          <p:cNvPr id="5" name="Picture 4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A0208DB5-D05E-6C59-B701-2A1A2BA8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361" y="0"/>
            <a:ext cx="337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E352-659A-8B9D-42BD-0E166151F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“We are committed to maintaining the highest safety and quality standards through trained manpower, adherence to project timelines, and continuous improvement in performance.”</a:t>
            </a: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89198-95B5-CC37-5477-254DF5FD5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SAFETY AND QUALITY POLICY</a:t>
            </a:r>
            <a:endParaRPr lang="en-IN" sz="3600" dirty="0">
              <a:solidFill>
                <a:srgbClr val="92D050"/>
              </a:solidFill>
            </a:endParaRPr>
          </a:p>
        </p:txBody>
      </p:sp>
      <p:pic>
        <p:nvPicPr>
          <p:cNvPr id="5" name="Picture 4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721E0AC8-BD8C-12D1-0C3B-DB220D5F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187" y="0"/>
            <a:ext cx="323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CAA45F-3BCA-0131-4001-3A4B197F6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FINANCIAL AND BANK DETAILS</a:t>
            </a:r>
            <a:endParaRPr lang="en-IN" sz="3600" dirty="0">
              <a:solidFill>
                <a:srgbClr val="92D05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D718D3-48B3-47C5-7EF5-CD770CAD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3E2DB-F60F-1606-E5BB-A2FE769DA557}"/>
              </a:ext>
            </a:extLst>
          </p:cNvPr>
          <p:cNvSpPr txBox="1"/>
          <p:nvPr/>
        </p:nvSpPr>
        <p:spPr>
          <a:xfrm>
            <a:off x="3018503" y="2867402"/>
            <a:ext cx="2546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C2D22E-426C-373F-BADD-AFC9E190D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47269"/>
              </p:ext>
            </p:extLst>
          </p:nvPr>
        </p:nvGraphicFramePr>
        <p:xfrm>
          <a:off x="4737576" y="3651504"/>
          <a:ext cx="3867785" cy="79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426594831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4151758619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513681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Projected Year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Turnover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Net Profit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697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2025-2026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80,00,000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8,00,000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37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 dirty="0">
                          <a:effectLst/>
                        </a:rPr>
                        <a:t>2026-2027</a:t>
                      </a:r>
                      <a:endParaRPr lang="en-IN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84,00,000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8,50,000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219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2027-2028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>
                          <a:effectLst/>
                        </a:rPr>
                        <a:t>88,00,000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kern="100" dirty="0">
                          <a:effectLst/>
                        </a:rPr>
                        <a:t>9,00,000</a:t>
                      </a:r>
                      <a:endParaRPr lang="en-IN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37398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FCF0320-C89D-B870-0B0F-5D639166D8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611807" y="2439622"/>
            <a:ext cx="626672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IN" sz="2000" b="1" dirty="0"/>
              <a:t>Bank Name:</a:t>
            </a:r>
            <a:r>
              <a:rPr lang="en-IN" sz="2000" dirty="0"/>
              <a:t> ICICI Bank </a:t>
            </a:r>
            <a:br>
              <a:rPr lang="en-IN" sz="2000" dirty="0"/>
            </a:br>
            <a:r>
              <a:rPr lang="en-IN" sz="2000" b="1" dirty="0"/>
              <a:t>Branch:</a:t>
            </a:r>
            <a:r>
              <a:rPr lang="en-IN" sz="2000" dirty="0"/>
              <a:t> Sambalpur</a:t>
            </a:r>
            <a:br>
              <a:rPr lang="en-IN" sz="2000" dirty="0"/>
            </a:br>
            <a:r>
              <a:rPr lang="en-IN" sz="2000" b="1" dirty="0"/>
              <a:t>Account No.:</a:t>
            </a:r>
            <a:r>
              <a:rPr lang="en-IN" sz="2000" dirty="0"/>
              <a:t> 463005500009</a:t>
            </a:r>
            <a:br>
              <a:rPr lang="en-IN" sz="2000" dirty="0"/>
            </a:br>
            <a:r>
              <a:rPr lang="en-IN" sz="2000" b="1" dirty="0"/>
              <a:t>IFSC Code:</a:t>
            </a:r>
            <a:r>
              <a:rPr lang="en-IN" sz="2000" dirty="0"/>
              <a:t> ICIC0004630</a:t>
            </a:r>
            <a:br>
              <a:rPr lang="en-IN" dirty="0"/>
            </a:br>
            <a:endParaRPr lang="en-IN" dirty="0"/>
          </a:p>
        </p:txBody>
      </p:sp>
      <p:pic>
        <p:nvPicPr>
          <p:cNvPr id="9" name="Picture 8" descr="A gold logo with a person in a helmet&#10;&#10;AI-generated content may be incorrect.">
            <a:extLst>
              <a:ext uri="{FF2B5EF4-FFF2-40B4-BE49-F238E27FC236}">
                <a16:creationId xmlns:a16="http://schemas.microsoft.com/office/drawing/2014/main" id="{4337299E-4C66-716F-B411-849BAEBA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33" y="0"/>
            <a:ext cx="325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5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255</TotalTime>
  <Words>367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MS Shell Dlg 2</vt:lpstr>
      <vt:lpstr>Wingdings</vt:lpstr>
      <vt:lpstr>Wingdings 3</vt:lpstr>
      <vt:lpstr>Madison</vt:lpstr>
      <vt:lpstr>Document</vt:lpstr>
      <vt:lpstr>MECHNOVENT SERVICES PRIVATE LIMITED</vt:lpstr>
      <vt:lpstr>Name of the Company: Mechnovent Services Pvt. Ltd. Registered Office Address: C/O Purnachandra Hota , Narayan Niwas Golgunda Burla Sambalpur Email: mechnoventservicespvtltd@gmail,com Contact No.: 9439040923,7008464893 Year of Establishment: June 2025  Type of Organization: Private Limited  CIN / GST / PAN No.: U43900D2025PTC049483/ 21AATCM4591N1ZS/ AATCM4591N</vt:lpstr>
      <vt:lpstr>KEY PERSONS</vt:lpstr>
      <vt:lpstr>Mechnovent Services Pvt. Ltd. is engaged in fabrication, erection , Electrical pole erection, Transformer Installation, Substation maintenance up to 33kv , Amc of Rice mill , Building material supply , Manpower supply of High skilled, skilled  &amp; semiskilled  </vt:lpstr>
      <vt:lpstr>Erection Fabrication of steel structures. Pole Erection &amp; Installation Of Transformer Grid Maintenance up to 33 kv. Equipment installation and Maintenance. Skilled Manpower supply. Material Supply (Industrial and Civil).    </vt:lpstr>
      <vt:lpstr>ON GOING PROJECTS  </vt:lpstr>
      <vt:lpstr>GST Registered. 2. ISO 9001-2015 Certified. 3 . MSME Registration done.</vt:lpstr>
      <vt:lpstr>“We are committed to maintaining the highest safety and quality standards through trained manpower, adherence to project timelines, and continuous improvement in performance.”</vt:lpstr>
      <vt:lpstr>        Bank Name: ICICI Bank  Branch: Sambalpur Account No.: 463005500009 IFSC Code: ICIC0004630 </vt:lpstr>
      <vt:lpstr>For Business Enquiries: Mechnovent Services Pvt. Ltd. Address: C/o Purna Chandra Hota , Narayan Niwas, 6573 Golgunda, Jagruti Vihar, Burla, Sambalpur, Odisha, 768020 Email: mechnoventservicespvtltd@gmail.com Phone: 9439040923Top of Form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PRADHAN ASSOCIATES</dc:creator>
  <cp:lastModifiedBy>PRADHAN ASSOCIATES</cp:lastModifiedBy>
  <cp:revision>20</cp:revision>
  <dcterms:created xsi:type="dcterms:W3CDTF">2025-10-29T05:48:04Z</dcterms:created>
  <dcterms:modified xsi:type="dcterms:W3CDTF">2025-11-11T05:39:59Z</dcterms:modified>
</cp:coreProperties>
</file>